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
      <p:font typeface="Source Code Pro"/>
      <p:regular r:id="rId27"/>
      <p:bold r:id="rId28"/>
      <p:italic r:id="rId29"/>
      <p:boldItalic r:id="rId30"/>
    </p:embeddedFont>
    <p:embeddedFont>
      <p:font typeface="Lato Black"/>
      <p:bold r:id="rId31"/>
      <p:boldItalic r:id="rId32"/>
    </p:embeddedFont>
    <p:embeddedFont>
      <p:font typeface="Inconsolata Black"/>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28" Type="http://schemas.openxmlformats.org/officeDocument/2006/relationships/font" Target="fonts/SourceCodePro-bold.fntdata"/><Relationship Id="rId27" Type="http://schemas.openxmlformats.org/officeDocument/2006/relationships/font" Target="fonts/SourceCodePr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CodePr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lack-bold.fntdata"/><Relationship Id="rId30" Type="http://schemas.openxmlformats.org/officeDocument/2006/relationships/font" Target="fonts/SourceCodePro-boldItalic.fntdata"/><Relationship Id="rId11" Type="http://schemas.openxmlformats.org/officeDocument/2006/relationships/slide" Target="slides/slide6.xml"/><Relationship Id="rId33" Type="http://schemas.openxmlformats.org/officeDocument/2006/relationships/font" Target="fonts/InconsolataBlack-bold.fntdata"/><Relationship Id="rId10" Type="http://schemas.openxmlformats.org/officeDocument/2006/relationships/slide" Target="slides/slide5.xml"/><Relationship Id="rId32" Type="http://schemas.openxmlformats.org/officeDocument/2006/relationships/font" Target="fonts/LatoBlack-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8924ec49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8924ec49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08924ec49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08924ec49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8924ec49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8924ec49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fc49379ed3_3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fc49379ed3_3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fc49379ed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fc49379ed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fc49379ed3_3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fc49379ed3_3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Race Condition:</a:t>
            </a:r>
            <a:r>
              <a:rPr lang="en-GB"/>
              <a:t> When multiple threads try to read and write a shared variable concurrently, and these read and write operations overlap in execution, then the final outcome depends on the order in which the reads and writes take place, which is unpredictable. This phenomenon is called Race condition.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8924ec49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08924ec49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fc49379ed3_3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fc49379ed3_3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08924ec49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08924ec49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fc49379ed3_9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fc49379ed3_9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c49379ed3_9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fc49379ed3_9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8924ec49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8924ec49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hyperlink" Target="http://drive.google.com/file/d/1HIygMmT79zHKd0USrUYyZTdpWUpDzy_Z/view" TargetMode="External"/><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2974499"/>
            <a:ext cx="5585400" cy="106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800"/>
              <a:t>The Roller-Coaster Problem: A Multithreading application</a:t>
            </a:r>
            <a:endParaRPr sz="2800"/>
          </a:p>
        </p:txBody>
      </p:sp>
      <p:sp>
        <p:nvSpPr>
          <p:cNvPr id="87" name="Google Shape;87;p13"/>
          <p:cNvSpPr txBox="1"/>
          <p:nvPr>
            <p:ph idx="1" type="subTitle"/>
          </p:nvPr>
        </p:nvSpPr>
        <p:spPr>
          <a:xfrm>
            <a:off x="729450" y="4036200"/>
            <a:ext cx="5585400" cy="4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latin typeface="Raleway"/>
                <a:ea typeface="Raleway"/>
                <a:cs typeface="Raleway"/>
                <a:sym typeface="Raleway"/>
              </a:rPr>
              <a:t>III CSE - A | OS LAB | Course Based Project Review</a:t>
            </a:r>
            <a:endParaRPr sz="1400">
              <a:latin typeface="Raleway"/>
              <a:ea typeface="Raleway"/>
              <a:cs typeface="Raleway"/>
              <a:sym typeface="Raleway"/>
            </a:endParaRPr>
          </a:p>
        </p:txBody>
      </p:sp>
      <p:sp>
        <p:nvSpPr>
          <p:cNvPr id="88" name="Google Shape;88;p13"/>
          <p:cNvSpPr txBox="1"/>
          <p:nvPr/>
        </p:nvSpPr>
        <p:spPr>
          <a:xfrm>
            <a:off x="6314850" y="2607000"/>
            <a:ext cx="2384100" cy="21240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b="1" lang="en-GB" sz="1600">
                <a:latin typeface="Raleway"/>
                <a:ea typeface="Raleway"/>
                <a:cs typeface="Raleway"/>
                <a:sym typeface="Raleway"/>
              </a:rPr>
              <a:t>Team Members</a:t>
            </a:r>
            <a:endParaRPr b="1" sz="1600">
              <a:latin typeface="Raleway"/>
              <a:ea typeface="Raleway"/>
              <a:cs typeface="Raleway"/>
              <a:sym typeface="Raleway"/>
            </a:endParaRPr>
          </a:p>
          <a:p>
            <a:pPr indent="0" lvl="0" marL="0" rtl="0" algn="r">
              <a:lnSpc>
                <a:spcPct val="150000"/>
              </a:lnSpc>
              <a:spcBef>
                <a:spcPts val="0"/>
              </a:spcBef>
              <a:spcAft>
                <a:spcPts val="0"/>
              </a:spcAft>
              <a:buNone/>
            </a:pPr>
            <a:r>
              <a:rPr lang="en-GB" sz="1200">
                <a:latin typeface="Raleway"/>
                <a:ea typeface="Raleway"/>
                <a:cs typeface="Raleway"/>
                <a:sym typeface="Raleway"/>
              </a:rPr>
              <a:t>Sateesh - 19071A0505</a:t>
            </a:r>
            <a:endParaRPr sz="1200">
              <a:latin typeface="Raleway"/>
              <a:ea typeface="Raleway"/>
              <a:cs typeface="Raleway"/>
              <a:sym typeface="Raleway"/>
            </a:endParaRPr>
          </a:p>
          <a:p>
            <a:pPr indent="0" lvl="0" marL="0" rtl="0" algn="r">
              <a:lnSpc>
                <a:spcPct val="150000"/>
              </a:lnSpc>
              <a:spcBef>
                <a:spcPts val="0"/>
              </a:spcBef>
              <a:spcAft>
                <a:spcPts val="0"/>
              </a:spcAft>
              <a:buNone/>
            </a:pPr>
            <a:r>
              <a:rPr lang="en-GB" sz="1200">
                <a:latin typeface="Raleway"/>
                <a:ea typeface="Raleway"/>
                <a:cs typeface="Raleway"/>
                <a:sym typeface="Raleway"/>
              </a:rPr>
              <a:t>Roshan Kumar - </a:t>
            </a:r>
            <a:r>
              <a:rPr lang="en-GB" sz="1200">
                <a:latin typeface="Raleway"/>
                <a:ea typeface="Raleway"/>
                <a:cs typeface="Raleway"/>
                <a:sym typeface="Raleway"/>
              </a:rPr>
              <a:t>19071A0509</a:t>
            </a:r>
            <a:endParaRPr sz="1200">
              <a:latin typeface="Raleway"/>
              <a:ea typeface="Raleway"/>
              <a:cs typeface="Raleway"/>
              <a:sym typeface="Raleway"/>
            </a:endParaRPr>
          </a:p>
          <a:p>
            <a:pPr indent="0" lvl="0" marL="0" rtl="0" algn="r">
              <a:lnSpc>
                <a:spcPct val="150000"/>
              </a:lnSpc>
              <a:spcBef>
                <a:spcPts val="0"/>
              </a:spcBef>
              <a:spcAft>
                <a:spcPts val="0"/>
              </a:spcAft>
              <a:buNone/>
            </a:pPr>
            <a:r>
              <a:rPr lang="en-GB" sz="1200">
                <a:latin typeface="Raleway"/>
                <a:ea typeface="Raleway"/>
                <a:cs typeface="Raleway"/>
                <a:sym typeface="Raleway"/>
              </a:rPr>
              <a:t>Yaswanth Reddy - </a:t>
            </a:r>
            <a:r>
              <a:rPr lang="en-GB" sz="1200">
                <a:latin typeface="Raleway"/>
                <a:ea typeface="Raleway"/>
                <a:cs typeface="Raleway"/>
                <a:sym typeface="Raleway"/>
              </a:rPr>
              <a:t>19071A0514</a:t>
            </a:r>
            <a:endParaRPr sz="1200">
              <a:latin typeface="Raleway"/>
              <a:ea typeface="Raleway"/>
              <a:cs typeface="Raleway"/>
              <a:sym typeface="Raleway"/>
            </a:endParaRPr>
          </a:p>
          <a:p>
            <a:pPr indent="0" lvl="0" marL="0" rtl="0" algn="r">
              <a:lnSpc>
                <a:spcPct val="150000"/>
              </a:lnSpc>
              <a:spcBef>
                <a:spcPts val="0"/>
              </a:spcBef>
              <a:spcAft>
                <a:spcPts val="0"/>
              </a:spcAft>
              <a:buNone/>
            </a:pPr>
            <a:r>
              <a:rPr lang="en-GB" sz="1200">
                <a:latin typeface="Raleway"/>
                <a:ea typeface="Raleway"/>
                <a:cs typeface="Raleway"/>
                <a:sym typeface="Raleway"/>
              </a:rPr>
              <a:t>Hruday Vikas - </a:t>
            </a:r>
            <a:r>
              <a:rPr lang="en-GB" sz="1200">
                <a:latin typeface="Raleway"/>
                <a:ea typeface="Raleway"/>
                <a:cs typeface="Raleway"/>
                <a:sym typeface="Raleway"/>
              </a:rPr>
              <a:t>19071A0526</a:t>
            </a:r>
            <a:endParaRPr sz="1200">
              <a:latin typeface="Raleway"/>
              <a:ea typeface="Raleway"/>
              <a:cs typeface="Raleway"/>
              <a:sym typeface="Raleway"/>
            </a:endParaRPr>
          </a:p>
          <a:p>
            <a:pPr indent="0" lvl="0" marL="0" rtl="0" algn="r">
              <a:lnSpc>
                <a:spcPct val="150000"/>
              </a:lnSpc>
              <a:spcBef>
                <a:spcPts val="0"/>
              </a:spcBef>
              <a:spcAft>
                <a:spcPts val="0"/>
              </a:spcAft>
              <a:buNone/>
            </a:pPr>
            <a:r>
              <a:rPr lang="en-GB" sz="1200">
                <a:latin typeface="Raleway"/>
                <a:ea typeface="Raleway"/>
                <a:cs typeface="Raleway"/>
                <a:sym typeface="Raleway"/>
              </a:rPr>
              <a:t>Shankar -19071A0527</a:t>
            </a:r>
            <a:endParaRPr sz="1200">
              <a:latin typeface="Raleway"/>
              <a:ea typeface="Raleway"/>
              <a:cs typeface="Raleway"/>
              <a:sym typeface="Raleway"/>
            </a:endParaRPr>
          </a:p>
          <a:p>
            <a:pPr indent="0" lvl="0" marL="0" rtl="0" algn="r">
              <a:lnSpc>
                <a:spcPct val="150000"/>
              </a:lnSpc>
              <a:spcBef>
                <a:spcPts val="0"/>
              </a:spcBef>
              <a:spcAft>
                <a:spcPts val="0"/>
              </a:spcAft>
              <a:buNone/>
            </a:pPr>
            <a:r>
              <a:rPr lang="en-GB" sz="1200">
                <a:latin typeface="Raleway"/>
                <a:ea typeface="Raleway"/>
                <a:cs typeface="Raleway"/>
                <a:sym typeface="Raleway"/>
              </a:rPr>
              <a:t>Vinay - </a:t>
            </a:r>
            <a:r>
              <a:rPr lang="en-GB" sz="1200">
                <a:latin typeface="Raleway"/>
                <a:ea typeface="Raleway"/>
                <a:cs typeface="Raleway"/>
                <a:sym typeface="Raleway"/>
              </a:rPr>
              <a:t>19071A0553</a:t>
            </a:r>
            <a:endParaRPr sz="1200">
              <a:latin typeface="Raleway"/>
              <a:ea typeface="Raleway"/>
              <a:cs typeface="Raleway"/>
              <a:sym typeface="Raleway"/>
            </a:endParaRPr>
          </a:p>
        </p:txBody>
      </p:sp>
      <p:pic>
        <p:nvPicPr>
          <p:cNvPr id="89" name="Google Shape;89;p13"/>
          <p:cNvPicPr preferRelativeResize="0"/>
          <p:nvPr/>
        </p:nvPicPr>
        <p:blipFill>
          <a:blip r:embed="rId3">
            <a:alphaModFix/>
          </a:blip>
          <a:stretch>
            <a:fillRect/>
          </a:stretch>
        </p:blipFill>
        <p:spPr>
          <a:xfrm>
            <a:off x="729450" y="1519350"/>
            <a:ext cx="1449225" cy="1334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729450" y="1318650"/>
            <a:ext cx="52989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Approach</a:t>
            </a:r>
            <a:endParaRPr/>
          </a:p>
        </p:txBody>
      </p:sp>
      <p:sp>
        <p:nvSpPr>
          <p:cNvPr id="150" name="Google Shape;150;p22"/>
          <p:cNvSpPr txBox="1"/>
          <p:nvPr>
            <p:ph idx="1" type="body"/>
          </p:nvPr>
        </p:nvSpPr>
        <p:spPr>
          <a:xfrm>
            <a:off x="729450" y="2078875"/>
            <a:ext cx="5298900" cy="25818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GB"/>
              <a:t>The threads are to synchronize by means of a "monitor" (which uses a mutex and a conditional variable to guarantee mutual exclusion) </a:t>
            </a:r>
            <a:endParaRPr/>
          </a:p>
          <a:p>
            <a:pPr indent="-311150" lvl="0" marL="457200" rtl="0" algn="l">
              <a:lnSpc>
                <a:spcPct val="150000"/>
              </a:lnSpc>
              <a:spcBef>
                <a:spcPts val="0"/>
              </a:spcBef>
              <a:spcAft>
                <a:spcPts val="0"/>
              </a:spcAft>
              <a:buSzPts val="1300"/>
              <a:buChar char="●"/>
            </a:pPr>
            <a:r>
              <a:rPr lang="en-GB"/>
              <a:t>The monitor has three operations: </a:t>
            </a:r>
            <a:r>
              <a:rPr lang="en-GB">
                <a:latin typeface="Inconsolata Black"/>
                <a:ea typeface="Inconsolata Black"/>
                <a:cs typeface="Inconsolata Black"/>
                <a:sym typeface="Inconsolata Black"/>
              </a:rPr>
              <a:t>t</a:t>
            </a:r>
            <a:r>
              <a:rPr lang="en-GB">
                <a:latin typeface="Inconsolata Black"/>
                <a:ea typeface="Inconsolata Black"/>
                <a:cs typeface="Inconsolata Black"/>
                <a:sym typeface="Inconsolata Black"/>
              </a:rPr>
              <a:t>akeRide</a:t>
            </a:r>
            <a:r>
              <a:rPr lang="en-GB"/>
              <a:t>, </a:t>
            </a:r>
            <a:r>
              <a:rPr lang="en-GB">
                <a:latin typeface="Inconsolata Black"/>
                <a:ea typeface="Inconsolata Black"/>
                <a:cs typeface="Inconsolata Black"/>
                <a:sym typeface="Inconsolata Black"/>
              </a:rPr>
              <a:t>loadPassengers</a:t>
            </a:r>
            <a:r>
              <a:rPr lang="en-GB"/>
              <a:t>, and </a:t>
            </a:r>
            <a:r>
              <a:rPr lang="en-GB">
                <a:latin typeface="Inconsolata Black"/>
                <a:ea typeface="Inconsolata Black"/>
                <a:cs typeface="Inconsolata Black"/>
                <a:sym typeface="Inconsolata Black"/>
              </a:rPr>
              <a:t>unloadPassengers</a:t>
            </a:r>
            <a:r>
              <a:rPr lang="en-GB"/>
              <a:t>. </a:t>
            </a:r>
            <a:endParaRPr/>
          </a:p>
          <a:p>
            <a:pPr indent="-311150" lvl="0" marL="457200" rtl="0" algn="l">
              <a:lnSpc>
                <a:spcPct val="150000"/>
              </a:lnSpc>
              <a:spcBef>
                <a:spcPts val="0"/>
              </a:spcBef>
              <a:spcAft>
                <a:spcPts val="0"/>
              </a:spcAft>
              <a:buSzPts val="1300"/>
              <a:buChar char="●"/>
            </a:pPr>
            <a:r>
              <a:rPr lang="en-GB"/>
              <a:t>The first operation is called by a </a:t>
            </a:r>
            <a:r>
              <a:rPr lang="en-GB">
                <a:latin typeface="Inconsolata Black"/>
                <a:ea typeface="Inconsolata Black"/>
                <a:cs typeface="Inconsolata Black"/>
                <a:sym typeface="Inconsolata Black"/>
              </a:rPr>
              <a:t>passenger</a:t>
            </a:r>
            <a:r>
              <a:rPr lang="en-GB"/>
              <a:t>; a call does not return until the </a:t>
            </a:r>
            <a:r>
              <a:rPr lang="en-GB">
                <a:latin typeface="Inconsolata Black"/>
                <a:ea typeface="Inconsolata Black"/>
                <a:cs typeface="Inconsolata Black"/>
                <a:sym typeface="Inconsolata Black"/>
              </a:rPr>
              <a:t>passenger</a:t>
            </a:r>
            <a:r>
              <a:rPr lang="en-GB">
                <a:latin typeface="Lato Black"/>
                <a:ea typeface="Lato Black"/>
                <a:cs typeface="Lato Black"/>
                <a:sym typeface="Lato Black"/>
              </a:rPr>
              <a:t> </a:t>
            </a:r>
            <a:r>
              <a:rPr lang="en-GB"/>
              <a:t>has taken a ride and is ready to leave. </a:t>
            </a:r>
            <a:endParaRPr/>
          </a:p>
          <a:p>
            <a:pPr indent="-311150" lvl="0" marL="457200" rtl="0" algn="l">
              <a:lnSpc>
                <a:spcPct val="150000"/>
              </a:lnSpc>
              <a:spcBef>
                <a:spcPts val="0"/>
              </a:spcBef>
              <a:spcAft>
                <a:spcPts val="0"/>
              </a:spcAft>
              <a:buSzPts val="1300"/>
              <a:buChar char="●"/>
            </a:pPr>
            <a:r>
              <a:rPr lang="en-GB"/>
              <a:t>The last two operations are called by the </a:t>
            </a:r>
            <a:r>
              <a:rPr lang="en-GB">
                <a:latin typeface="Inconsolata Black"/>
                <a:ea typeface="Inconsolata Black"/>
                <a:cs typeface="Inconsolata Black"/>
                <a:sym typeface="Inconsolata Black"/>
              </a:rPr>
              <a:t>car</a:t>
            </a:r>
            <a:r>
              <a:rPr lang="en-GB">
                <a:latin typeface="Lato Black"/>
                <a:ea typeface="Lato Black"/>
                <a:cs typeface="Lato Black"/>
                <a:sym typeface="Lato Black"/>
              </a:rPr>
              <a:t> </a:t>
            </a:r>
            <a:r>
              <a:rPr lang="en-GB"/>
              <a:t>thread. </a:t>
            </a:r>
            <a:endParaRPr/>
          </a:p>
        </p:txBody>
      </p:sp>
      <p:pic>
        <p:nvPicPr>
          <p:cNvPr id="151" name="Google Shape;151;p22"/>
          <p:cNvPicPr preferRelativeResize="0"/>
          <p:nvPr/>
        </p:nvPicPr>
        <p:blipFill rotWithShape="1">
          <a:blip r:embed="rId3">
            <a:alphaModFix/>
          </a:blip>
          <a:srcRect b="12339" l="8549" r="6293" t="8048"/>
          <a:stretch/>
        </p:blipFill>
        <p:spPr>
          <a:xfrm>
            <a:off x="6151325" y="2078878"/>
            <a:ext cx="2655100" cy="1861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3"/>
          <p:cNvPicPr preferRelativeResize="0"/>
          <p:nvPr/>
        </p:nvPicPr>
        <p:blipFill>
          <a:blip r:embed="rId3">
            <a:alphaModFix/>
          </a:blip>
          <a:stretch>
            <a:fillRect/>
          </a:stretch>
        </p:blipFill>
        <p:spPr>
          <a:xfrm>
            <a:off x="1259013" y="292275"/>
            <a:ext cx="6625974" cy="45589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729450" y="3593125"/>
            <a:ext cx="1329300" cy="466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sz="2600"/>
              <a:t>Output</a:t>
            </a:r>
            <a:endParaRPr sz="2600"/>
          </a:p>
        </p:txBody>
      </p:sp>
      <p:pic>
        <p:nvPicPr>
          <p:cNvPr id="162" name="Google Shape;162;p24" title="OS CBP - Output.mp4">
            <a:hlinkClick r:id="rId3"/>
          </p:cNvPr>
          <p:cNvPicPr preferRelativeResize="0"/>
          <p:nvPr/>
        </p:nvPicPr>
        <p:blipFill>
          <a:blip r:embed="rId4">
            <a:alphaModFix/>
          </a:blip>
          <a:stretch>
            <a:fillRect/>
          </a:stretch>
        </p:blipFill>
        <p:spPr>
          <a:xfrm>
            <a:off x="2383750" y="794125"/>
            <a:ext cx="6179224" cy="3555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2166525" y="767650"/>
            <a:ext cx="4810950" cy="3608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4"/>
          <p:cNvPicPr preferRelativeResize="0"/>
          <p:nvPr/>
        </p:nvPicPr>
        <p:blipFill rotWithShape="1">
          <a:blip r:embed="rId3">
            <a:alphaModFix/>
          </a:blip>
          <a:srcRect b="15668" l="20802" r="20796" t="15668"/>
          <a:stretch/>
        </p:blipFill>
        <p:spPr>
          <a:xfrm>
            <a:off x="7384200" y="616900"/>
            <a:ext cx="1554875" cy="1461975"/>
          </a:xfrm>
          <a:prstGeom prst="rect">
            <a:avLst/>
          </a:prstGeom>
          <a:noFill/>
          <a:ln>
            <a:noFill/>
          </a:ln>
        </p:spPr>
      </p:pic>
      <p:sp>
        <p:nvSpPr>
          <p:cNvPr id="95" name="Google Shape;95;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Abstract</a:t>
            </a:r>
            <a:endParaRPr/>
          </a:p>
        </p:txBody>
      </p:sp>
      <p:sp>
        <p:nvSpPr>
          <p:cNvPr id="96" name="Google Shape;96;p14"/>
          <p:cNvSpPr txBox="1"/>
          <p:nvPr>
            <p:ph idx="1" type="body"/>
          </p:nvPr>
        </p:nvSpPr>
        <p:spPr>
          <a:xfrm>
            <a:off x="729450" y="2078875"/>
            <a:ext cx="7688700" cy="2557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t>In computer science, the </a:t>
            </a:r>
            <a:r>
              <a:rPr b="1" lang="en-GB" sz="1400">
                <a:solidFill>
                  <a:schemeClr val="dk1"/>
                </a:solidFill>
              </a:rPr>
              <a:t>Roller-Coaster problem</a:t>
            </a:r>
            <a:r>
              <a:rPr lang="en-GB" sz="1400"/>
              <a:t> is an example problem of synchronization, often used in concurrent algorithm design to illustrate synchronization issues and techniques for resolving them.</a:t>
            </a:r>
            <a:endParaRPr sz="1400"/>
          </a:p>
          <a:p>
            <a:pPr indent="0" lvl="0" marL="0" rtl="0" algn="l">
              <a:lnSpc>
                <a:spcPct val="150000"/>
              </a:lnSpc>
              <a:spcBef>
                <a:spcPts val="1200"/>
              </a:spcBef>
              <a:spcAft>
                <a:spcPts val="1200"/>
              </a:spcAft>
              <a:buNone/>
            </a:pPr>
            <a:r>
              <a:rPr lang="en-GB" sz="1400"/>
              <a:t>This project involves designing an algorithm and implementing it to illustrate how the Roller-Coaster problem is resolved, using the Operating System as the external supervisor, and by making use of the semaphores.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a:t>
            </a:r>
            <a:endParaRPr/>
          </a:p>
        </p:txBody>
      </p:sp>
      <p:sp>
        <p:nvSpPr>
          <p:cNvPr id="102" name="Google Shape;102;p15"/>
          <p:cNvSpPr txBox="1"/>
          <p:nvPr>
            <p:ph idx="1" type="body"/>
          </p:nvPr>
        </p:nvSpPr>
        <p:spPr>
          <a:xfrm>
            <a:off x="729450" y="2078875"/>
            <a:ext cx="7688700" cy="26970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GB" sz="1400"/>
              <a:t>Multithreading is a phenomenon that allows two or more instruction threads to execute independently while sharing the same process resources.</a:t>
            </a:r>
            <a:endParaRPr sz="1400"/>
          </a:p>
          <a:p>
            <a:pPr indent="-317500" lvl="0" marL="457200" rtl="0" algn="l">
              <a:lnSpc>
                <a:spcPct val="150000"/>
              </a:lnSpc>
              <a:spcBef>
                <a:spcPts val="0"/>
              </a:spcBef>
              <a:spcAft>
                <a:spcPts val="0"/>
              </a:spcAft>
              <a:buSzPts val="1400"/>
              <a:buChar char="●"/>
            </a:pPr>
            <a:r>
              <a:rPr lang="en-GB" sz="1400"/>
              <a:t>However, multithreading comes with synchronization issues, such as memory inconsistencies and thread interference issues (race conditions).</a:t>
            </a:r>
            <a:endParaRPr sz="1400"/>
          </a:p>
          <a:p>
            <a:pPr indent="-317500" lvl="0" marL="457200" rtl="0" algn="l">
              <a:lnSpc>
                <a:spcPct val="150000"/>
              </a:lnSpc>
              <a:spcBef>
                <a:spcPts val="0"/>
              </a:spcBef>
              <a:spcAft>
                <a:spcPts val="0"/>
              </a:spcAft>
              <a:buSzPts val="1400"/>
              <a:buChar char="●"/>
            </a:pPr>
            <a:r>
              <a:rPr lang="en-GB" sz="1400"/>
              <a:t>Semaphores and monitors are the tools at the disposal of an Operating System, to take care of these synchronization issues.</a:t>
            </a:r>
            <a:endParaRPr sz="1400"/>
          </a:p>
          <a:p>
            <a:pPr indent="-317500" lvl="0" marL="457200" rtl="0" algn="l">
              <a:lnSpc>
                <a:spcPct val="150000"/>
              </a:lnSpc>
              <a:spcBef>
                <a:spcPts val="0"/>
              </a:spcBef>
              <a:spcAft>
                <a:spcPts val="0"/>
              </a:spcAft>
              <a:buSzPts val="1400"/>
              <a:buChar char="●"/>
            </a:pPr>
            <a:r>
              <a:rPr lang="en-GB" sz="1400"/>
              <a:t>To demonstrate how these issues of synchronization are resolved, we make use of some example problems of synchronization, and one such problem is the Roller-coaster problem.</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16"/>
          <p:cNvPicPr preferRelativeResize="0"/>
          <p:nvPr/>
        </p:nvPicPr>
        <p:blipFill>
          <a:blip r:embed="rId3">
            <a:alphaModFix amt="75000"/>
          </a:blip>
          <a:stretch>
            <a:fillRect/>
          </a:stretch>
        </p:blipFill>
        <p:spPr>
          <a:xfrm>
            <a:off x="4000500" y="0"/>
            <a:ext cx="5143500" cy="5143500"/>
          </a:xfrm>
          <a:prstGeom prst="rect">
            <a:avLst/>
          </a:prstGeom>
          <a:noFill/>
          <a:ln>
            <a:noFill/>
          </a:ln>
        </p:spPr>
      </p:pic>
      <p:sp>
        <p:nvSpPr>
          <p:cNvPr id="108" name="Google Shape;108;p16"/>
          <p:cNvSpPr/>
          <p:nvPr/>
        </p:nvSpPr>
        <p:spPr>
          <a:xfrm>
            <a:off x="3954550" y="0"/>
            <a:ext cx="4075200" cy="5143500"/>
          </a:xfrm>
          <a:prstGeom prst="rect">
            <a:avLst/>
          </a:prstGeom>
          <a:gradFill>
            <a:gsLst>
              <a:gs pos="0">
                <a:schemeClr val="dk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txBox="1"/>
          <p:nvPr>
            <p:ph type="title"/>
          </p:nvPr>
        </p:nvSpPr>
        <p:spPr>
          <a:xfrm>
            <a:off x="729450" y="1322450"/>
            <a:ext cx="4547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Roller-Coaster Problem</a:t>
            </a:r>
            <a:endParaRPr/>
          </a:p>
        </p:txBody>
      </p:sp>
      <p:sp>
        <p:nvSpPr>
          <p:cNvPr id="110" name="Google Shape;110;p16"/>
          <p:cNvSpPr txBox="1"/>
          <p:nvPr/>
        </p:nvSpPr>
        <p:spPr>
          <a:xfrm>
            <a:off x="729450" y="2841050"/>
            <a:ext cx="4547400" cy="13671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lt1"/>
              </a:buClr>
              <a:buSzPts val="1400"/>
              <a:buFont typeface="Raleway"/>
              <a:buChar char="●"/>
            </a:pPr>
            <a:r>
              <a:rPr lang="en-GB">
                <a:solidFill>
                  <a:schemeClr val="lt1"/>
                </a:solidFill>
                <a:latin typeface="Raleway"/>
                <a:ea typeface="Raleway"/>
                <a:cs typeface="Raleway"/>
                <a:sym typeface="Raleway"/>
              </a:rPr>
              <a:t>What is the Roller-Coaster problem?</a:t>
            </a:r>
            <a:endParaRPr>
              <a:solidFill>
                <a:schemeClr val="lt1"/>
              </a:solidFill>
              <a:latin typeface="Raleway"/>
              <a:ea typeface="Raleway"/>
              <a:cs typeface="Raleway"/>
              <a:sym typeface="Raleway"/>
            </a:endParaRPr>
          </a:p>
          <a:p>
            <a:pPr indent="-317500" lvl="0" marL="457200" rtl="0" algn="l">
              <a:lnSpc>
                <a:spcPct val="150000"/>
              </a:lnSpc>
              <a:spcBef>
                <a:spcPts val="0"/>
              </a:spcBef>
              <a:spcAft>
                <a:spcPts val="0"/>
              </a:spcAft>
              <a:buClr>
                <a:schemeClr val="lt1"/>
              </a:buClr>
              <a:buSzPts val="1400"/>
              <a:buFont typeface="Raleway"/>
              <a:buChar char="●"/>
            </a:pPr>
            <a:r>
              <a:rPr lang="en-GB">
                <a:solidFill>
                  <a:schemeClr val="lt1"/>
                </a:solidFill>
                <a:latin typeface="Raleway"/>
                <a:ea typeface="Raleway"/>
                <a:cs typeface="Raleway"/>
                <a:sym typeface="Raleway"/>
              </a:rPr>
              <a:t>The Challenge</a:t>
            </a:r>
            <a:endParaRPr>
              <a:solidFill>
                <a:schemeClr val="lt1"/>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729450" y="1318650"/>
            <a:ext cx="6179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is the Roller-Coaster problem?</a:t>
            </a:r>
            <a:endParaRPr/>
          </a:p>
        </p:txBody>
      </p:sp>
      <p:sp>
        <p:nvSpPr>
          <p:cNvPr id="116" name="Google Shape;116;p17"/>
          <p:cNvSpPr txBox="1"/>
          <p:nvPr>
            <p:ph idx="1" type="body"/>
          </p:nvPr>
        </p:nvSpPr>
        <p:spPr>
          <a:xfrm>
            <a:off x="729450" y="2078875"/>
            <a:ext cx="6179400" cy="2581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GB" sz="1400"/>
              <a:t>It is assumed that </a:t>
            </a:r>
            <a:r>
              <a:rPr lang="en-GB" sz="1400"/>
              <a:t>there are </a:t>
            </a:r>
            <a:r>
              <a:rPr b="1" lang="en-GB" sz="1400">
                <a:solidFill>
                  <a:schemeClr val="accent3"/>
                </a:solidFill>
                <a:latin typeface="Source Code Pro"/>
                <a:ea typeface="Source Code Pro"/>
                <a:cs typeface="Source Code Pro"/>
                <a:sym typeface="Source Code Pro"/>
              </a:rPr>
              <a:t>n</a:t>
            </a:r>
            <a:r>
              <a:rPr lang="en-GB" sz="1400"/>
              <a:t> passengers and one roller coaster car.</a:t>
            </a:r>
            <a:endParaRPr sz="1400"/>
          </a:p>
          <a:p>
            <a:pPr indent="-317500" lvl="0" marL="457200" rtl="0" algn="l">
              <a:lnSpc>
                <a:spcPct val="150000"/>
              </a:lnSpc>
              <a:spcBef>
                <a:spcPts val="0"/>
              </a:spcBef>
              <a:spcAft>
                <a:spcPts val="0"/>
              </a:spcAft>
              <a:buSzPts val="1400"/>
              <a:buChar char="●"/>
            </a:pPr>
            <a:r>
              <a:rPr lang="en-GB" sz="1400"/>
              <a:t>The passengers wait to ride in the car, which can hold a maximum of </a:t>
            </a:r>
            <a:r>
              <a:rPr b="1" lang="en-GB" sz="1400">
                <a:solidFill>
                  <a:schemeClr val="accent3"/>
                </a:solidFill>
                <a:latin typeface="Source Code Pro"/>
                <a:ea typeface="Source Code Pro"/>
                <a:cs typeface="Source Code Pro"/>
                <a:sym typeface="Source Code Pro"/>
              </a:rPr>
              <a:t>C</a:t>
            </a:r>
            <a:r>
              <a:rPr lang="en-GB" sz="1400"/>
              <a:t> passengers, where </a:t>
            </a:r>
            <a:r>
              <a:rPr b="1" lang="en-GB" sz="1400">
                <a:solidFill>
                  <a:schemeClr val="accent3"/>
                </a:solidFill>
                <a:latin typeface="Source Code Pro"/>
                <a:ea typeface="Source Code Pro"/>
                <a:cs typeface="Source Code Pro"/>
                <a:sym typeface="Source Code Pro"/>
              </a:rPr>
              <a:t>C &lt; n</a:t>
            </a:r>
            <a:r>
              <a:rPr lang="en-GB" sz="1400"/>
              <a:t>. </a:t>
            </a:r>
            <a:endParaRPr sz="1400"/>
          </a:p>
          <a:p>
            <a:pPr indent="-317500" lvl="0" marL="457200" rtl="0" algn="l">
              <a:lnSpc>
                <a:spcPct val="150000"/>
              </a:lnSpc>
              <a:spcBef>
                <a:spcPts val="0"/>
              </a:spcBef>
              <a:spcAft>
                <a:spcPts val="0"/>
              </a:spcAft>
              <a:buSzPts val="1400"/>
              <a:buChar char="●"/>
            </a:pPr>
            <a:r>
              <a:rPr lang="en-GB" sz="1400"/>
              <a:t>However, the cheapskate owners won't let the car leave the station until it is full. </a:t>
            </a:r>
            <a:endParaRPr sz="1400"/>
          </a:p>
          <a:p>
            <a:pPr indent="-317500" lvl="0" marL="457200" rtl="0" algn="l">
              <a:lnSpc>
                <a:spcPct val="150000"/>
              </a:lnSpc>
              <a:spcBef>
                <a:spcPts val="0"/>
              </a:spcBef>
              <a:spcAft>
                <a:spcPts val="0"/>
              </a:spcAft>
              <a:buSzPts val="1400"/>
              <a:buChar char="●"/>
            </a:pPr>
            <a:r>
              <a:rPr lang="en-GB" sz="1400"/>
              <a:t>In simpler words, each passenger waits to take a ride, gets on the ride, then waits until the ride completes, disembarks from the ride and exits.</a:t>
            </a:r>
            <a:endParaRPr sz="1400"/>
          </a:p>
          <a:p>
            <a:pPr indent="0" lvl="0" marL="0" rtl="0" algn="l">
              <a:spcBef>
                <a:spcPts val="1200"/>
              </a:spcBef>
              <a:spcAft>
                <a:spcPts val="1200"/>
              </a:spcAft>
              <a:buNone/>
            </a:pPr>
            <a:r>
              <a:t/>
            </a:r>
            <a:endParaRPr/>
          </a:p>
        </p:txBody>
      </p:sp>
      <p:pic>
        <p:nvPicPr>
          <p:cNvPr id="117" name="Google Shape;117;p17"/>
          <p:cNvPicPr preferRelativeResize="0"/>
          <p:nvPr/>
        </p:nvPicPr>
        <p:blipFill>
          <a:blip r:embed="rId3">
            <a:alphaModFix/>
          </a:blip>
          <a:stretch>
            <a:fillRect/>
          </a:stretch>
        </p:blipFill>
        <p:spPr>
          <a:xfrm>
            <a:off x="7250825" y="2078875"/>
            <a:ext cx="1564825" cy="1801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18"/>
          <p:cNvPicPr preferRelativeResize="0"/>
          <p:nvPr/>
        </p:nvPicPr>
        <p:blipFill rotWithShape="1">
          <a:blip r:embed="rId3">
            <a:alphaModFix/>
          </a:blip>
          <a:srcRect b="0" l="9455" r="10881" t="0"/>
          <a:stretch/>
        </p:blipFill>
        <p:spPr>
          <a:xfrm>
            <a:off x="6528150" y="1853838"/>
            <a:ext cx="2374450" cy="2235525"/>
          </a:xfrm>
          <a:prstGeom prst="rect">
            <a:avLst/>
          </a:prstGeom>
          <a:noFill/>
          <a:ln>
            <a:noFill/>
          </a:ln>
        </p:spPr>
      </p:pic>
      <p:sp>
        <p:nvSpPr>
          <p:cNvPr id="123" name="Google Shape;123;p18"/>
          <p:cNvSpPr txBox="1"/>
          <p:nvPr>
            <p:ph type="title"/>
          </p:nvPr>
        </p:nvSpPr>
        <p:spPr>
          <a:xfrm>
            <a:off x="729450" y="1318650"/>
            <a:ext cx="579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Challenge</a:t>
            </a:r>
            <a:endParaRPr/>
          </a:p>
        </p:txBody>
      </p:sp>
      <p:sp>
        <p:nvSpPr>
          <p:cNvPr id="124" name="Google Shape;124;p18"/>
          <p:cNvSpPr txBox="1"/>
          <p:nvPr>
            <p:ph idx="1" type="body"/>
          </p:nvPr>
        </p:nvSpPr>
        <p:spPr>
          <a:xfrm>
            <a:off x="729450" y="2078875"/>
            <a:ext cx="5798700" cy="2581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t>The challenge is to develop a program that can simulate this system, while fulfilling the following requirements:</a:t>
            </a:r>
            <a:endParaRPr/>
          </a:p>
          <a:p>
            <a:pPr indent="-311150" lvl="0" marL="457200" rtl="0" algn="l">
              <a:lnSpc>
                <a:spcPct val="150000"/>
              </a:lnSpc>
              <a:spcBef>
                <a:spcPts val="1200"/>
              </a:spcBef>
              <a:spcAft>
                <a:spcPts val="0"/>
              </a:spcAft>
              <a:buSzPts val="1300"/>
              <a:buChar char="●"/>
            </a:pPr>
            <a:r>
              <a:rPr lang="en-GB"/>
              <a:t>T</a:t>
            </a:r>
            <a:r>
              <a:rPr lang="en-GB"/>
              <a:t>he car and each passenger are represented by separate threads.</a:t>
            </a:r>
            <a:endParaRPr/>
          </a:p>
          <a:p>
            <a:pPr indent="-311150" lvl="0" marL="457200" rtl="0" algn="l">
              <a:lnSpc>
                <a:spcPct val="150000"/>
              </a:lnSpc>
              <a:spcBef>
                <a:spcPts val="0"/>
              </a:spcBef>
              <a:spcAft>
                <a:spcPts val="0"/>
              </a:spcAft>
              <a:buSzPts val="1300"/>
              <a:buChar char="●"/>
            </a:pPr>
            <a:r>
              <a:rPr lang="en-GB"/>
              <a:t>The car always rides with exactly C passengers.</a:t>
            </a:r>
            <a:endParaRPr/>
          </a:p>
          <a:p>
            <a:pPr indent="-311150" lvl="0" marL="457200" rtl="0" algn="l">
              <a:lnSpc>
                <a:spcPct val="150000"/>
              </a:lnSpc>
              <a:spcBef>
                <a:spcPts val="0"/>
              </a:spcBef>
              <a:spcAft>
                <a:spcPts val="0"/>
              </a:spcAft>
              <a:buSzPts val="1300"/>
              <a:buChar char="●"/>
            </a:pPr>
            <a:r>
              <a:rPr lang="en-GB"/>
              <a:t>No passengers will jump off the car while the car is running.</a:t>
            </a:r>
            <a:endParaRPr/>
          </a:p>
          <a:p>
            <a:pPr indent="-311150" lvl="0" marL="457200" rtl="0" algn="l">
              <a:lnSpc>
                <a:spcPct val="150000"/>
              </a:lnSpc>
              <a:spcBef>
                <a:spcPts val="0"/>
              </a:spcBef>
              <a:spcAft>
                <a:spcPts val="0"/>
              </a:spcAft>
              <a:buSzPts val="1300"/>
              <a:buChar char="●"/>
            </a:pPr>
            <a:r>
              <a:rPr lang="en-GB"/>
              <a:t>No passengers will jump onto the car while the car is running.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Hardware Requirements</a:t>
            </a:r>
            <a:endParaRPr/>
          </a:p>
        </p:txBody>
      </p:sp>
      <p:sp>
        <p:nvSpPr>
          <p:cNvPr id="130" name="Google Shape;130;p19"/>
          <p:cNvSpPr txBox="1"/>
          <p:nvPr>
            <p:ph idx="1" type="body"/>
          </p:nvPr>
        </p:nvSpPr>
        <p:spPr>
          <a:xfrm>
            <a:off x="729450" y="2078875"/>
            <a:ext cx="7688700" cy="2491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t>A hardware requirements  list is often accompanied by a hardware compatibility list, especially in case of operating systems.</a:t>
            </a:r>
            <a:endParaRPr sz="1400"/>
          </a:p>
          <a:p>
            <a:pPr indent="-317500" lvl="0" marL="457200" rtl="0" algn="l">
              <a:lnSpc>
                <a:spcPct val="150000"/>
              </a:lnSpc>
              <a:spcBef>
                <a:spcPts val="1200"/>
              </a:spcBef>
              <a:spcAft>
                <a:spcPts val="0"/>
              </a:spcAft>
              <a:buSzPts val="1400"/>
              <a:buChar char="●"/>
            </a:pPr>
            <a:r>
              <a:rPr lang="en-GB" sz="1400"/>
              <a:t>​RAM: Minimum of 1GB; 4GB and higher recommended​</a:t>
            </a:r>
            <a:endParaRPr sz="1400"/>
          </a:p>
          <a:p>
            <a:pPr indent="-317500" lvl="0" marL="457200" rtl="0" algn="l">
              <a:lnSpc>
                <a:spcPct val="150000"/>
              </a:lnSpc>
              <a:spcBef>
                <a:spcPts val="0"/>
              </a:spcBef>
              <a:spcAft>
                <a:spcPts val="0"/>
              </a:spcAft>
              <a:buSzPts val="1400"/>
              <a:buChar char="●"/>
            </a:pPr>
            <a:r>
              <a:rPr lang="en-GB" sz="1400"/>
              <a:t>Processor: Intel core i3 and above recommended</a:t>
            </a:r>
            <a:endParaRPr sz="1400"/>
          </a:p>
          <a:p>
            <a:pPr indent="-317500" lvl="0" marL="457200" rtl="0" algn="l">
              <a:lnSpc>
                <a:spcPct val="150000"/>
              </a:lnSpc>
              <a:spcBef>
                <a:spcPts val="0"/>
              </a:spcBef>
              <a:spcAft>
                <a:spcPts val="0"/>
              </a:spcAft>
              <a:buSzPts val="1400"/>
              <a:buChar char="●"/>
            </a:pPr>
            <a:r>
              <a:rPr lang="en-GB" sz="1400"/>
              <a:t>​Hard Drive: 10GB Minimum</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Software Requirements</a:t>
            </a:r>
            <a:endParaRPr/>
          </a:p>
        </p:txBody>
      </p:sp>
      <p:sp>
        <p:nvSpPr>
          <p:cNvPr id="136" name="Google Shape;136;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00"/>
              <a:t>Software requirements deal with defining software resource requirements and prerequisites that need to be installed on a computer to provide optimal functioning of an application.</a:t>
            </a:r>
            <a:endParaRPr sz="1400"/>
          </a:p>
          <a:p>
            <a:pPr indent="0" lvl="0" marL="0" rtl="0" algn="l">
              <a:lnSpc>
                <a:spcPct val="150000"/>
              </a:lnSpc>
              <a:spcBef>
                <a:spcPts val="1200"/>
              </a:spcBef>
              <a:spcAft>
                <a:spcPts val="0"/>
              </a:spcAft>
              <a:buNone/>
            </a:pPr>
            <a:r>
              <a:rPr lang="en-GB" sz="1400"/>
              <a:t>The software requirements for this project are:</a:t>
            </a:r>
            <a:endParaRPr sz="1400"/>
          </a:p>
          <a:p>
            <a:pPr indent="-317500" lvl="0" marL="457200" rtl="0" algn="l">
              <a:lnSpc>
                <a:spcPct val="150000"/>
              </a:lnSpc>
              <a:spcBef>
                <a:spcPts val="1200"/>
              </a:spcBef>
              <a:spcAft>
                <a:spcPts val="0"/>
              </a:spcAft>
              <a:buSzPts val="1400"/>
              <a:buChar char="●"/>
            </a:pPr>
            <a:r>
              <a:rPr lang="en-GB" sz="1400"/>
              <a:t>Operating system – Linux/Windows</a:t>
            </a:r>
            <a:endParaRPr sz="1400"/>
          </a:p>
          <a:p>
            <a:pPr indent="-317500" lvl="0" marL="457200" rtl="0" algn="l">
              <a:lnSpc>
                <a:spcPct val="150000"/>
              </a:lnSpc>
              <a:spcBef>
                <a:spcPts val="0"/>
              </a:spcBef>
              <a:spcAft>
                <a:spcPts val="0"/>
              </a:spcAft>
              <a:buSzPts val="1400"/>
              <a:buChar char="●"/>
            </a:pPr>
            <a:r>
              <a:rPr lang="en-GB" sz="1400"/>
              <a:t>Java SE 8 (jdk-8u202) or above</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1"/>
          <p:cNvPicPr preferRelativeResize="0"/>
          <p:nvPr/>
        </p:nvPicPr>
        <p:blipFill rotWithShape="1">
          <a:blip r:embed="rId3">
            <a:alphaModFix amt="60000"/>
          </a:blip>
          <a:srcRect b="0" l="13162" r="17704" t="8450"/>
          <a:stretch/>
        </p:blipFill>
        <p:spPr>
          <a:xfrm flipH="1">
            <a:off x="3965525" y="0"/>
            <a:ext cx="5178476" cy="5143500"/>
          </a:xfrm>
          <a:prstGeom prst="rect">
            <a:avLst/>
          </a:prstGeom>
          <a:noFill/>
          <a:ln>
            <a:noFill/>
          </a:ln>
        </p:spPr>
      </p:pic>
      <p:sp>
        <p:nvSpPr>
          <p:cNvPr id="142" name="Google Shape;142;p21"/>
          <p:cNvSpPr/>
          <p:nvPr/>
        </p:nvSpPr>
        <p:spPr>
          <a:xfrm>
            <a:off x="3929425" y="0"/>
            <a:ext cx="3018000" cy="5143500"/>
          </a:xfrm>
          <a:prstGeom prst="rect">
            <a:avLst/>
          </a:prstGeom>
          <a:gradFill>
            <a:gsLst>
              <a:gs pos="0">
                <a:schemeClr val="dk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txBox="1"/>
          <p:nvPr>
            <p:ph type="title"/>
          </p:nvPr>
        </p:nvSpPr>
        <p:spPr>
          <a:xfrm>
            <a:off x="729450" y="1322450"/>
            <a:ext cx="4547400" cy="72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Implementation</a:t>
            </a:r>
            <a:endParaRPr/>
          </a:p>
        </p:txBody>
      </p:sp>
      <p:sp>
        <p:nvSpPr>
          <p:cNvPr id="144" name="Google Shape;144;p21"/>
          <p:cNvSpPr txBox="1"/>
          <p:nvPr/>
        </p:nvSpPr>
        <p:spPr>
          <a:xfrm>
            <a:off x="729450" y="2571750"/>
            <a:ext cx="4547400" cy="13671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lt1"/>
              </a:buClr>
              <a:buSzPts val="1400"/>
              <a:buFont typeface="Raleway"/>
              <a:buChar char="●"/>
            </a:pPr>
            <a:r>
              <a:rPr lang="en-GB">
                <a:solidFill>
                  <a:schemeClr val="lt1"/>
                </a:solidFill>
                <a:latin typeface="Raleway"/>
                <a:ea typeface="Raleway"/>
                <a:cs typeface="Raleway"/>
                <a:sym typeface="Raleway"/>
              </a:rPr>
              <a:t>The Approach</a:t>
            </a:r>
            <a:endParaRPr>
              <a:solidFill>
                <a:schemeClr val="lt1"/>
              </a:solidFill>
              <a:latin typeface="Raleway"/>
              <a:ea typeface="Raleway"/>
              <a:cs typeface="Raleway"/>
              <a:sym typeface="Raleway"/>
            </a:endParaRPr>
          </a:p>
          <a:p>
            <a:pPr indent="-317500" lvl="0" marL="457200" rtl="0" algn="l">
              <a:lnSpc>
                <a:spcPct val="150000"/>
              </a:lnSpc>
              <a:spcBef>
                <a:spcPts val="0"/>
              </a:spcBef>
              <a:spcAft>
                <a:spcPts val="0"/>
              </a:spcAft>
              <a:buClr>
                <a:schemeClr val="lt1"/>
              </a:buClr>
              <a:buSzPts val="1400"/>
              <a:buFont typeface="Raleway"/>
              <a:buChar char="●"/>
            </a:pPr>
            <a:r>
              <a:rPr lang="en-GB">
                <a:solidFill>
                  <a:schemeClr val="lt1"/>
                </a:solidFill>
                <a:latin typeface="Raleway"/>
                <a:ea typeface="Raleway"/>
                <a:cs typeface="Raleway"/>
                <a:sym typeface="Raleway"/>
              </a:rPr>
              <a:t>Flowchart</a:t>
            </a:r>
            <a:endParaRPr>
              <a:solidFill>
                <a:schemeClr val="lt1"/>
              </a:solidFill>
              <a:latin typeface="Raleway"/>
              <a:ea typeface="Raleway"/>
              <a:cs typeface="Raleway"/>
              <a:sym typeface="Raleway"/>
            </a:endParaRPr>
          </a:p>
          <a:p>
            <a:pPr indent="-317500" lvl="0" marL="457200" rtl="0" algn="l">
              <a:lnSpc>
                <a:spcPct val="150000"/>
              </a:lnSpc>
              <a:spcBef>
                <a:spcPts val="0"/>
              </a:spcBef>
              <a:spcAft>
                <a:spcPts val="0"/>
              </a:spcAft>
              <a:buClr>
                <a:schemeClr val="lt1"/>
              </a:buClr>
              <a:buSzPts val="1400"/>
              <a:buFont typeface="Raleway"/>
              <a:buChar char="●"/>
            </a:pPr>
            <a:r>
              <a:rPr lang="en-GB">
                <a:solidFill>
                  <a:schemeClr val="lt1"/>
                </a:solidFill>
                <a:latin typeface="Raleway"/>
                <a:ea typeface="Raleway"/>
                <a:cs typeface="Raleway"/>
                <a:sym typeface="Raleway"/>
              </a:rPr>
              <a:t>Output</a:t>
            </a:r>
            <a:endParaRPr>
              <a:solidFill>
                <a:schemeClr val="lt1"/>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